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94" r:id="rId3"/>
    <p:sldId id="293" r:id="rId4"/>
    <p:sldId id="295" r:id="rId5"/>
    <p:sldId id="296" r:id="rId6"/>
    <p:sldId id="297" r:id="rId7"/>
    <p:sldId id="298" r:id="rId8"/>
    <p:sldId id="299" r:id="rId9"/>
    <p:sldId id="268" r:id="rId10"/>
    <p:sldId id="269" r:id="rId11"/>
    <p:sldId id="285" r:id="rId12"/>
    <p:sldId id="277" r:id="rId13"/>
    <p:sldId id="284" r:id="rId14"/>
    <p:sldId id="283" r:id="rId15"/>
    <p:sldId id="288" r:id="rId16"/>
    <p:sldId id="289" r:id="rId17"/>
    <p:sldId id="258" r:id="rId18"/>
    <p:sldId id="261" r:id="rId19"/>
    <p:sldId id="262" r:id="rId20"/>
    <p:sldId id="263" r:id="rId21"/>
    <p:sldId id="25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CF5"/>
    <a:srgbClr val="F5FBF3"/>
    <a:srgbClr val="E6F5E1"/>
    <a:srgbClr val="70C274"/>
    <a:srgbClr val="48AE60"/>
    <a:srgbClr val="CCEBC6"/>
    <a:srgbClr val="4BB062"/>
    <a:srgbClr val="9FD899"/>
    <a:srgbClr val="F0F9ED"/>
    <a:srgbClr val="F6F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94310" autoAdjust="0"/>
  </p:normalViewPr>
  <p:slideViewPr>
    <p:cSldViewPr snapToGrid="0">
      <p:cViewPr>
        <p:scale>
          <a:sx n="75" d="100"/>
          <a:sy n="75" d="100"/>
        </p:scale>
        <p:origin x="14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C269E-59DF-4E10-8794-3037EFE0EA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DAE4A-DF19-47E5-B253-DAD9E9D5C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4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3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5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63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6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64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9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9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7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9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56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60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0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know a priori that computer vision models like ResNet expect square images of 224x224 resolution.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Therefore, initial images are captured, cropped, and formatted to fit the 1:1 aspect ratio requirements.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Cropping is done with respect to the deer’s body, not the antlers or background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forces the model to only consider body composition, dimensions, and pose rather than antler size or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02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 flipH="1">
            <a:off x="9335424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 flipH="1">
            <a:off x="9362644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microsoft.com/office/2007/relationships/hdphoto" Target="../media/hdphoto1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microsoft.com/office/2007/relationships/hdphoto" Target="../media/hdphoto8.wdp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microsoft.com/office/2007/relationships/hdphoto" Target="../media/hdphoto21.wdp"/><Relationship Id="rId21" Type="http://schemas.microsoft.com/office/2007/relationships/hdphoto" Target="../media/hdphoto12.wdp"/><Relationship Id="rId34" Type="http://schemas.openxmlformats.org/officeDocument/2006/relationships/image" Target="../media/image39.png"/><Relationship Id="rId7" Type="http://schemas.microsoft.com/office/2007/relationships/hdphoto" Target="../media/hdphoto5.wdp"/><Relationship Id="rId12" Type="http://schemas.openxmlformats.org/officeDocument/2006/relationships/image" Target="../media/image28.png"/><Relationship Id="rId17" Type="http://schemas.microsoft.com/office/2007/relationships/hdphoto" Target="../media/hdphoto10.wdp"/><Relationship Id="rId25" Type="http://schemas.microsoft.com/office/2007/relationships/hdphoto" Target="../media/hdphoto14.wdp"/><Relationship Id="rId33" Type="http://schemas.microsoft.com/office/2007/relationships/hdphoto" Target="../media/hdphoto18.wdp"/><Relationship Id="rId38" Type="http://schemas.openxmlformats.org/officeDocument/2006/relationships/image" Target="../media/image41.png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29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microsoft.com/office/2007/relationships/hdphoto" Target="../media/hdphoto20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23" Type="http://schemas.microsoft.com/office/2007/relationships/hdphoto" Target="../media/hdphoto13.wdp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microsoft.com/office/2007/relationships/hdphoto" Target="../media/hdphoto11.wdp"/><Relationship Id="rId31" Type="http://schemas.microsoft.com/office/2007/relationships/hdphoto" Target="../media/hdphoto17.wdp"/><Relationship Id="rId4" Type="http://schemas.openxmlformats.org/officeDocument/2006/relationships/image" Target="../media/image24.png"/><Relationship Id="rId9" Type="http://schemas.microsoft.com/office/2007/relationships/hdphoto" Target="../media/hdphoto6.wdp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microsoft.com/office/2007/relationships/hdphoto" Target="../media/hdphoto15.wdp"/><Relationship Id="rId30" Type="http://schemas.openxmlformats.org/officeDocument/2006/relationships/image" Target="../media/image37.png"/><Relationship Id="rId35" Type="http://schemas.microsoft.com/office/2007/relationships/hdphoto" Target="../media/hdphoto19.wdp"/><Relationship Id="rId8" Type="http://schemas.openxmlformats.org/officeDocument/2006/relationships/image" Target="../media/image26.png"/><Relationship Id="rId3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53.png"/><Relationship Id="rId26" Type="http://schemas.openxmlformats.org/officeDocument/2006/relationships/image" Target="../media/image60.jpg"/><Relationship Id="rId3" Type="http://schemas.openxmlformats.org/officeDocument/2006/relationships/image" Target="../media/image43.png"/><Relationship Id="rId21" Type="http://schemas.openxmlformats.org/officeDocument/2006/relationships/image" Target="../media/image56.png"/><Relationship Id="rId7" Type="http://schemas.microsoft.com/office/2007/relationships/hdphoto" Target="../media/hdphoto23.wdp"/><Relationship Id="rId12" Type="http://schemas.openxmlformats.org/officeDocument/2006/relationships/image" Target="../media/image49.png"/><Relationship Id="rId17" Type="http://schemas.microsoft.com/office/2007/relationships/hdphoto" Target="../media/hdphoto26.wdp"/><Relationship Id="rId25" Type="http://schemas.openxmlformats.org/officeDocument/2006/relationships/image" Target="../media/image59.jpg"/><Relationship Id="rId2" Type="http://schemas.openxmlformats.org/officeDocument/2006/relationships/image" Target="../media/image42.png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24" Type="http://schemas.openxmlformats.org/officeDocument/2006/relationships/image" Target="../media/image58.jpg"/><Relationship Id="rId5" Type="http://schemas.microsoft.com/office/2007/relationships/hdphoto" Target="../media/hdphoto22.wdp"/><Relationship Id="rId15" Type="http://schemas.microsoft.com/office/2007/relationships/hdphoto" Target="../media/hdphoto25.wdp"/><Relationship Id="rId23" Type="http://schemas.openxmlformats.org/officeDocument/2006/relationships/image" Target="../media/image57.jpg"/><Relationship Id="rId28" Type="http://schemas.openxmlformats.org/officeDocument/2006/relationships/image" Target="../media/image22.jpg"/><Relationship Id="rId10" Type="http://schemas.openxmlformats.org/officeDocument/2006/relationships/image" Target="../media/image47.png"/><Relationship Id="rId19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microsoft.com/office/2007/relationships/hdphoto" Target="../media/hdphoto24.wdp"/><Relationship Id="rId14" Type="http://schemas.openxmlformats.org/officeDocument/2006/relationships/image" Target="../media/image51.png"/><Relationship Id="rId22" Type="http://schemas.openxmlformats.org/officeDocument/2006/relationships/image" Target="../media/image21.jpg"/><Relationship Id="rId27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Preparation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3F0FD3-2F8D-15A1-4F17-DBAD7D5B1498}"/>
              </a:ext>
            </a:extLst>
          </p:cNvPr>
          <p:cNvCxnSpPr/>
          <p:nvPr/>
        </p:nvCxnSpPr>
        <p:spPr>
          <a:xfrm>
            <a:off x="8492110" y="4598372"/>
            <a:ext cx="0" cy="1779645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25C51F-0EF7-AC75-89CB-F25DF24CAD0B}"/>
              </a:ext>
            </a:extLst>
          </p:cNvPr>
          <p:cNvCxnSpPr>
            <a:cxnSpLocks/>
          </p:cNvCxnSpPr>
          <p:nvPr/>
        </p:nvCxnSpPr>
        <p:spPr>
          <a:xfrm>
            <a:off x="6580177" y="6599051"/>
            <a:ext cx="1808783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4791A9-FC1C-99FA-CA09-84F188120207}"/>
              </a:ext>
            </a:extLst>
          </p:cNvPr>
          <p:cNvSpPr txBox="1"/>
          <p:nvPr/>
        </p:nvSpPr>
        <p:spPr>
          <a:xfrm>
            <a:off x="6600145" y="6577495"/>
            <a:ext cx="1788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FDDDE-D7D2-840E-8077-F09EF946F481}"/>
              </a:ext>
            </a:extLst>
          </p:cNvPr>
          <p:cNvSpPr txBox="1"/>
          <p:nvPr/>
        </p:nvSpPr>
        <p:spPr>
          <a:xfrm rot="5400000">
            <a:off x="7754468" y="5318917"/>
            <a:ext cx="177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F2BAEC-D9B5-C4D9-8D71-35D80E7C94F0}"/>
              </a:ext>
            </a:extLst>
          </p:cNvPr>
          <p:cNvGrpSpPr/>
          <p:nvPr/>
        </p:nvGrpSpPr>
        <p:grpSpPr>
          <a:xfrm>
            <a:off x="793522" y="4715335"/>
            <a:ext cx="5654162" cy="1784587"/>
            <a:chOff x="3757791" y="4662109"/>
            <a:chExt cx="5654162" cy="1784587"/>
          </a:xfrm>
        </p:grpSpPr>
        <p:pic>
          <p:nvPicPr>
            <p:cNvPr id="19" name="Picture 18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A450DB26-11D0-5218-64DB-34BDE887C52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4" r="20994"/>
            <a:stretch/>
          </p:blipFill>
          <p:spPr>
            <a:xfrm>
              <a:off x="7628873" y="4662109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8" name="Picture 17" descr="A deer in a field&#10;&#10;AI-generated content may be incorrect.">
              <a:extLst>
                <a:ext uri="{FF2B5EF4-FFF2-40B4-BE49-F238E27FC236}">
                  <a16:creationId xmlns:a16="http://schemas.microsoft.com/office/drawing/2014/main" id="{A46CBF14-6295-D17F-F79E-6F144A17D25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9" t="9313" r="9314" b="5998"/>
            <a:stretch/>
          </p:blipFill>
          <p:spPr>
            <a:xfrm>
              <a:off x="5693332" y="4663616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2" name="Picture 41" descr="A deer standing on the ground&#10;&#10;AI-generated content may be incorrect.">
              <a:extLst>
                <a:ext uri="{FF2B5EF4-FFF2-40B4-BE49-F238E27FC236}">
                  <a16:creationId xmlns:a16="http://schemas.microsoft.com/office/drawing/2014/main" id="{D40BF03E-2589-07E1-36A1-78F144CCB6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9" t="9159"/>
            <a:stretch/>
          </p:blipFill>
          <p:spPr>
            <a:xfrm>
              <a:off x="3757791" y="4662110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F8F9-FA9D-CB4F-4601-78DFEE39C645}"/>
              </a:ext>
            </a:extLst>
          </p:cNvPr>
          <p:cNvGrpSpPr/>
          <p:nvPr/>
        </p:nvGrpSpPr>
        <p:grpSpPr>
          <a:xfrm>
            <a:off x="793522" y="2786636"/>
            <a:ext cx="7589703" cy="1804998"/>
            <a:chOff x="3757791" y="2725471"/>
            <a:chExt cx="7589703" cy="1804998"/>
          </a:xfrm>
        </p:grpSpPr>
        <p:pic>
          <p:nvPicPr>
            <p:cNvPr id="16" name="Picture 15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EE4E7A7-04D2-4ECE-A131-C7E4158318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08" r="14708"/>
            <a:stretch/>
          </p:blipFill>
          <p:spPr>
            <a:xfrm>
              <a:off x="7628873" y="2744470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7" name="Picture 16" descr="A deer in a field&#10;&#10;AI-generated content may be incorrect.">
              <a:extLst>
                <a:ext uri="{FF2B5EF4-FFF2-40B4-BE49-F238E27FC236}">
                  <a16:creationId xmlns:a16="http://schemas.microsoft.com/office/drawing/2014/main" id="{57960746-C381-327E-5F76-2881B70673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5" t="14968" r="11476" b="4573"/>
            <a:stretch/>
          </p:blipFill>
          <p:spPr>
            <a:xfrm>
              <a:off x="9564414" y="2747389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Picture 4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CE64DEF4-2344-5DF1-B42F-F4217CA0497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3332" y="2745385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4" name="Picture 43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C68A7D7F-48E9-A854-0756-2BE347686B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1" r="7971"/>
            <a:stretch/>
          </p:blipFill>
          <p:spPr>
            <a:xfrm>
              <a:off x="3757791" y="2725471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AADE5E-9450-9209-E9E6-8A6A5826E831}"/>
              </a:ext>
            </a:extLst>
          </p:cNvPr>
          <p:cNvGrpSpPr/>
          <p:nvPr/>
        </p:nvGrpSpPr>
        <p:grpSpPr>
          <a:xfrm>
            <a:off x="793522" y="879854"/>
            <a:ext cx="7589703" cy="1783080"/>
            <a:chOff x="3757791" y="826628"/>
            <a:chExt cx="7589703" cy="1783080"/>
          </a:xfrm>
        </p:grpSpPr>
        <p:pic>
          <p:nvPicPr>
            <p:cNvPr id="3" name="Picture 2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4589B9F1-2B10-43C5-7833-D1AB78018CD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Picture 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1B705646-D071-90C3-673C-C6F1663C63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Picture 2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22C4FC6E-F0F0-C861-27C9-3B1449CBD2E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7" name="Picture 46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7CB83CA2-CD52-2A90-BD97-1616D946A9D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pic>
        <p:nvPicPr>
          <p:cNvPr id="30" name="Picture 29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7AEF0D45-EAEB-12BD-DB67-EBFAFCC45EF6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6600145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018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Training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19DF7A3-8440-0E07-D244-191543CDB891}"/>
              </a:ext>
            </a:extLst>
          </p:cNvPr>
          <p:cNvSpPr/>
          <p:nvPr/>
        </p:nvSpPr>
        <p:spPr>
          <a:xfrm>
            <a:off x="654055" y="759525"/>
            <a:ext cx="7850004" cy="2025757"/>
          </a:xfrm>
          <a:prstGeom prst="roundRect">
            <a:avLst>
              <a:gd name="adj" fmla="val 733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A55614D-3D2C-5CC1-594C-19D0D407CDFD}"/>
              </a:ext>
            </a:extLst>
          </p:cNvPr>
          <p:cNvCxnSpPr>
            <a:cxnSpLocks/>
            <a:stCxn id="94" idx="2"/>
            <a:endCxn id="152" idx="0"/>
          </p:cNvCxnSpPr>
          <p:nvPr/>
        </p:nvCxnSpPr>
        <p:spPr>
          <a:xfrm rot="5400000">
            <a:off x="3007301" y="1618082"/>
            <a:ext cx="404556" cy="273895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814AC61-9CDA-54EF-EDE5-D16F6F12A351}"/>
              </a:ext>
            </a:extLst>
          </p:cNvPr>
          <p:cNvCxnSpPr>
            <a:cxnSpLocks/>
            <a:stCxn id="94" idx="2"/>
            <a:endCxn id="186" idx="0"/>
          </p:cNvCxnSpPr>
          <p:nvPr/>
        </p:nvCxnSpPr>
        <p:spPr>
          <a:xfrm rot="16200000" flipH="1">
            <a:off x="5652421" y="1711917"/>
            <a:ext cx="407610" cy="255433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8483D9-6672-068C-8124-E67CCC13EA4B}"/>
              </a:ext>
            </a:extLst>
          </p:cNvPr>
          <p:cNvCxnSpPr>
            <a:cxnSpLocks/>
            <a:stCxn id="94" idx="2"/>
            <a:endCxn id="154" idx="0"/>
          </p:cNvCxnSpPr>
          <p:nvPr/>
        </p:nvCxnSpPr>
        <p:spPr>
          <a:xfrm>
            <a:off x="4579057" y="2785282"/>
            <a:ext cx="8187" cy="40761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F0AFB165-AB55-B236-0CCE-12B0BFA06534}"/>
              </a:ext>
            </a:extLst>
          </p:cNvPr>
          <p:cNvSpPr/>
          <p:nvPr/>
        </p:nvSpPr>
        <p:spPr>
          <a:xfrm>
            <a:off x="3998706" y="4285013"/>
            <a:ext cx="1178205" cy="555025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Evaluate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576271F-74E8-5B6B-D18B-8C84E33C8E98}"/>
              </a:ext>
            </a:extLst>
          </p:cNvPr>
          <p:cNvCxnSpPr>
            <a:cxnSpLocks/>
            <a:stCxn id="99" idx="2"/>
            <a:endCxn id="110" idx="1"/>
          </p:cNvCxnSpPr>
          <p:nvPr/>
        </p:nvCxnSpPr>
        <p:spPr>
          <a:xfrm rot="5400000" flipH="1">
            <a:off x="2412775" y="2665005"/>
            <a:ext cx="389301" cy="3960766"/>
          </a:xfrm>
          <a:prstGeom prst="bentConnector4">
            <a:avLst>
              <a:gd name="adj1" fmla="val -69142"/>
              <a:gd name="adj2" fmla="val 105772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5E03B51-555B-A8CB-7967-3D4F320CB16E}"/>
              </a:ext>
            </a:extLst>
          </p:cNvPr>
          <p:cNvCxnSpPr>
            <a:cxnSpLocks/>
            <a:stCxn id="154" idx="2"/>
            <a:endCxn id="99" idx="0"/>
          </p:cNvCxnSpPr>
          <p:nvPr/>
        </p:nvCxnSpPr>
        <p:spPr>
          <a:xfrm>
            <a:off x="4587244" y="3537520"/>
            <a:ext cx="565" cy="747493"/>
          </a:xfrm>
          <a:prstGeom prst="straightConnector1">
            <a:avLst/>
          </a:prstGeom>
          <a:ln w="158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8622C4-1E8F-00D4-4C3E-D05BF8201BF5}"/>
              </a:ext>
            </a:extLst>
          </p:cNvPr>
          <p:cNvSpPr/>
          <p:nvPr/>
        </p:nvSpPr>
        <p:spPr>
          <a:xfrm>
            <a:off x="3998706" y="3192895"/>
            <a:ext cx="1177076" cy="344625"/>
          </a:xfrm>
          <a:prstGeom prst="roundRect">
            <a:avLst/>
          </a:prstGeom>
          <a:solidFill>
            <a:srgbClr val="FF6600">
              <a:alpha val="30000"/>
            </a:srgbClr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87A0120-B98E-C503-DBBE-87F804A008C7}"/>
              </a:ext>
            </a:extLst>
          </p:cNvPr>
          <p:cNvCxnSpPr>
            <a:cxnSpLocks/>
            <a:stCxn id="152" idx="2"/>
            <a:endCxn id="110" idx="0"/>
          </p:cNvCxnSpPr>
          <p:nvPr/>
        </p:nvCxnSpPr>
        <p:spPr>
          <a:xfrm>
            <a:off x="1840101" y="3534463"/>
            <a:ext cx="1" cy="35305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3FA92AFB-2C67-9C4F-2022-65A5CDF94959}"/>
              </a:ext>
            </a:extLst>
          </p:cNvPr>
          <p:cNvCxnSpPr>
            <a:cxnSpLocks/>
            <a:stCxn id="143" idx="3"/>
            <a:endCxn id="99" idx="1"/>
          </p:cNvCxnSpPr>
          <p:nvPr/>
        </p:nvCxnSpPr>
        <p:spPr>
          <a:xfrm>
            <a:off x="2972100" y="4321448"/>
            <a:ext cx="1026606" cy="241078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9FBD7D48-F15B-E004-B3F0-F0A0B59952D6}"/>
              </a:ext>
            </a:extLst>
          </p:cNvPr>
          <p:cNvCxnSpPr>
            <a:cxnSpLocks/>
            <a:stCxn id="138" idx="3"/>
            <a:endCxn id="99" idx="1"/>
          </p:cNvCxnSpPr>
          <p:nvPr/>
        </p:nvCxnSpPr>
        <p:spPr>
          <a:xfrm flipV="1">
            <a:off x="2972100" y="4562526"/>
            <a:ext cx="1026606" cy="274950"/>
          </a:xfrm>
          <a:prstGeom prst="bentConnector3">
            <a:avLst>
              <a:gd name="adj1" fmla="val 50000"/>
            </a:avLst>
          </a:prstGeom>
          <a:ln w="15875">
            <a:solidFill>
              <a:srgbClr val="B68D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0196F53-483D-07B7-051C-136805111546}"/>
              </a:ext>
            </a:extLst>
          </p:cNvPr>
          <p:cNvSpPr/>
          <p:nvPr/>
        </p:nvSpPr>
        <p:spPr>
          <a:xfrm>
            <a:off x="6544858" y="3192892"/>
            <a:ext cx="1177076" cy="344625"/>
          </a:xfrm>
          <a:prstGeom prst="roundRect">
            <a:avLst/>
          </a:prstGeom>
          <a:solidFill>
            <a:srgbClr val="FF0000">
              <a:alpha val="3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968197B3-47C9-32DD-4057-EE855B827CD6}"/>
              </a:ext>
            </a:extLst>
          </p:cNvPr>
          <p:cNvSpPr/>
          <p:nvPr/>
        </p:nvSpPr>
        <p:spPr>
          <a:xfrm>
            <a:off x="1251563" y="3189838"/>
            <a:ext cx="1177076" cy="344625"/>
          </a:xfrm>
          <a:prstGeom prst="roundRect">
            <a:avLst/>
          </a:prstGeom>
          <a:solidFill>
            <a:srgbClr val="E5E7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Train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14C788A-6D9E-E0A0-360F-85CD1ACE72C7}"/>
              </a:ext>
            </a:extLst>
          </p:cNvPr>
          <p:cNvGrpSpPr/>
          <p:nvPr/>
        </p:nvGrpSpPr>
        <p:grpSpPr>
          <a:xfrm>
            <a:off x="627043" y="3887516"/>
            <a:ext cx="2426117" cy="1126442"/>
            <a:chOff x="658610" y="3758614"/>
            <a:chExt cx="2426117" cy="1126442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B4C9B9DD-CC08-BF15-9D41-23AC8ED6C1C9}"/>
                </a:ext>
              </a:extLst>
            </p:cNvPr>
            <p:cNvSpPr/>
            <p:nvPr/>
          </p:nvSpPr>
          <p:spPr>
            <a:xfrm>
              <a:off x="658610" y="3758614"/>
              <a:ext cx="2426117" cy="1126442"/>
            </a:xfrm>
            <a:prstGeom prst="roundRect">
              <a:avLst>
                <a:gd name="adj" fmla="val 7988"/>
              </a:avLst>
            </a:prstGeom>
            <a:solidFill>
              <a:srgbClr val="C6CDD4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Ensemble</a:t>
              </a:r>
            </a:p>
            <a:p>
              <a:pPr algn="ctr"/>
              <a:endParaRPr lang="en-US" sz="15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. . .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C6E6102-9E12-6F48-DBDA-F073C1F1ABE9}"/>
                </a:ext>
              </a:extLst>
            </p:cNvPr>
            <p:cNvGrpSpPr/>
            <p:nvPr/>
          </p:nvGrpSpPr>
          <p:grpSpPr>
            <a:xfrm>
              <a:off x="739669" y="4096259"/>
              <a:ext cx="2263998" cy="192574"/>
              <a:chOff x="4403795" y="4840045"/>
              <a:chExt cx="2263998" cy="192574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04720628-855A-8D79-7DAF-88F8A1E758FA}"/>
                  </a:ext>
                </a:extLst>
              </p:cNvPr>
              <p:cNvSpPr/>
              <p:nvPr/>
            </p:nvSpPr>
            <p:spPr>
              <a:xfrm>
                <a:off x="4403795" y="4840045"/>
                <a:ext cx="640032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Fold 1</a:t>
                </a:r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158326A0-E436-D54B-BFD5-0AA44622033D}"/>
                  </a:ext>
                </a:extLst>
              </p:cNvPr>
              <p:cNvSpPr/>
              <p:nvPr/>
            </p:nvSpPr>
            <p:spPr>
              <a:xfrm>
                <a:off x="5201330" y="4840045"/>
                <a:ext cx="640032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Aug.</a:t>
                </a:r>
              </a:p>
            </p:txBody>
          </p:sp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F3C888CD-EE93-32EE-4F25-58617E8777A3}"/>
                  </a:ext>
                </a:extLst>
              </p:cNvPr>
              <p:cNvSpPr/>
              <p:nvPr/>
            </p:nvSpPr>
            <p:spPr>
              <a:xfrm>
                <a:off x="5998866" y="4840045"/>
                <a:ext cx="668927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RN 1</a:t>
                </a:r>
              </a:p>
            </p:txBody>
          </p:sp>
          <p:sp>
            <p:nvSpPr>
              <p:cNvPr id="144" name="Isosceles Triangle 143">
                <a:extLst>
                  <a:ext uri="{FF2B5EF4-FFF2-40B4-BE49-F238E27FC236}">
                    <a16:creationId xmlns:a16="http://schemas.microsoft.com/office/drawing/2014/main" id="{87DB8E43-8FFE-1C62-9D91-FF4284116309}"/>
                  </a:ext>
                </a:extLst>
              </p:cNvPr>
              <p:cNvSpPr/>
              <p:nvPr/>
            </p:nvSpPr>
            <p:spPr>
              <a:xfrm rot="5400000">
                <a:off x="5058676" y="4886252"/>
                <a:ext cx="127805" cy="100161"/>
              </a:xfrm>
              <a:prstGeom prst="triangle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B7CDE2BA-44DD-4C94-8A2B-0617E64EC295}"/>
                  </a:ext>
                </a:extLst>
              </p:cNvPr>
              <p:cNvSpPr/>
              <p:nvPr/>
            </p:nvSpPr>
            <p:spPr>
              <a:xfrm rot="5400000">
                <a:off x="5856211" y="4886252"/>
                <a:ext cx="127805" cy="100161"/>
              </a:xfrm>
              <a:prstGeom prst="triangle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15851E5-9120-3617-E243-70AC929CBA9C}"/>
                </a:ext>
              </a:extLst>
            </p:cNvPr>
            <p:cNvGrpSpPr/>
            <p:nvPr/>
          </p:nvGrpSpPr>
          <p:grpSpPr>
            <a:xfrm>
              <a:off x="739669" y="4612287"/>
              <a:ext cx="2263998" cy="192574"/>
              <a:chOff x="4403795" y="5132145"/>
              <a:chExt cx="2263998" cy="192574"/>
            </a:xfrm>
          </p:grpSpPr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A0FDF20E-400E-CB28-2315-A0A84767AD74}"/>
                  </a:ext>
                </a:extLst>
              </p:cNvPr>
              <p:cNvSpPr/>
              <p:nvPr/>
            </p:nvSpPr>
            <p:spPr>
              <a:xfrm>
                <a:off x="4403795" y="5132145"/>
                <a:ext cx="640032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Fold 5</a:t>
                </a:r>
              </a:p>
            </p:txBody>
          </p: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E309C38F-0D37-DA44-07FD-574C40F0B48C}"/>
                  </a:ext>
                </a:extLst>
              </p:cNvPr>
              <p:cNvSpPr/>
              <p:nvPr/>
            </p:nvSpPr>
            <p:spPr>
              <a:xfrm>
                <a:off x="5201330" y="5132145"/>
                <a:ext cx="640032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Aug.</a:t>
                </a: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7DAE3E3C-228F-01C7-E488-916F33C5A807}"/>
                  </a:ext>
                </a:extLst>
              </p:cNvPr>
              <p:cNvSpPr/>
              <p:nvPr/>
            </p:nvSpPr>
            <p:spPr>
              <a:xfrm>
                <a:off x="5998866" y="5132145"/>
                <a:ext cx="668927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RN 5</a:t>
                </a:r>
              </a:p>
            </p:txBody>
          </p:sp>
          <p:sp>
            <p:nvSpPr>
              <p:cNvPr id="139" name="Isosceles Triangle 138">
                <a:extLst>
                  <a:ext uri="{FF2B5EF4-FFF2-40B4-BE49-F238E27FC236}">
                    <a16:creationId xmlns:a16="http://schemas.microsoft.com/office/drawing/2014/main" id="{D79ACDE1-B338-4A84-E08F-8DD82296B0D5}"/>
                  </a:ext>
                </a:extLst>
              </p:cNvPr>
              <p:cNvSpPr/>
              <p:nvPr/>
            </p:nvSpPr>
            <p:spPr>
              <a:xfrm rot="5400000">
                <a:off x="5058676" y="5178352"/>
                <a:ext cx="127805" cy="100161"/>
              </a:xfrm>
              <a:prstGeom prst="triangl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9C1B5D2A-7F58-942B-6C92-185A41C5FF8E}"/>
                  </a:ext>
                </a:extLst>
              </p:cNvPr>
              <p:cNvSpPr/>
              <p:nvPr/>
            </p:nvSpPr>
            <p:spPr>
              <a:xfrm rot="5400000">
                <a:off x="5856211" y="5178352"/>
                <a:ext cx="127805" cy="100161"/>
              </a:xfrm>
              <a:prstGeom prst="triangl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</p:grp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EE77C22B-C078-A6D9-1E85-E4BB546F4B8A}"/>
              </a:ext>
            </a:extLst>
          </p:cNvPr>
          <p:cNvSpPr/>
          <p:nvPr/>
        </p:nvSpPr>
        <p:spPr>
          <a:xfrm>
            <a:off x="1636647" y="5013956"/>
            <a:ext cx="406906" cy="363154"/>
          </a:xfrm>
          <a:prstGeom prst="downArrow">
            <a:avLst/>
          </a:prstGeom>
          <a:gradFill flip="none" rotWithShape="1">
            <a:gsLst>
              <a:gs pos="0">
                <a:srgbClr val="EBEBEA"/>
              </a:gs>
              <a:gs pos="100000">
                <a:srgbClr val="00B050"/>
              </a:gs>
            </a:gsLst>
            <a:lin ang="5400000" scaled="1"/>
            <a:tileRect/>
          </a:gradFill>
          <a:ln w="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B24B81-2FD4-DF24-69C8-BDECDE62DE48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88D9D3-A551-5FDF-02BF-DFD4E52B2F5E}"/>
              </a:ext>
            </a:extLst>
          </p:cNvPr>
          <p:cNvGrpSpPr/>
          <p:nvPr/>
        </p:nvGrpSpPr>
        <p:grpSpPr>
          <a:xfrm>
            <a:off x="793522" y="879854"/>
            <a:ext cx="7589703" cy="1783080"/>
            <a:chOff x="3757791" y="826628"/>
            <a:chExt cx="7589703" cy="1783080"/>
          </a:xfrm>
        </p:grpSpPr>
        <p:pic>
          <p:nvPicPr>
            <p:cNvPr id="11" name="Picture 10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FA2FB7DF-8277-6A7E-C61B-4BF6C4E28AD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2" name="Picture 11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02799E27-C91F-8291-1537-DD4AB99270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3" name="Picture 12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640FED28-B939-15CA-06DA-3D312A96665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4" name="Picture 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8BAA888C-5DDD-3E40-B45F-4787DB906C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2192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Validation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A55614D-3D2C-5CC1-594C-19D0D407CDFD}"/>
              </a:ext>
            </a:extLst>
          </p:cNvPr>
          <p:cNvCxnSpPr>
            <a:cxnSpLocks/>
            <a:stCxn id="2" idx="2"/>
            <a:endCxn id="152" idx="0"/>
          </p:cNvCxnSpPr>
          <p:nvPr/>
        </p:nvCxnSpPr>
        <p:spPr>
          <a:xfrm rot="5400000">
            <a:off x="3007301" y="1618082"/>
            <a:ext cx="404556" cy="273895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814AC61-9CDA-54EF-EDE5-D16F6F12A351}"/>
              </a:ext>
            </a:extLst>
          </p:cNvPr>
          <p:cNvCxnSpPr>
            <a:cxnSpLocks/>
            <a:stCxn id="2" idx="2"/>
            <a:endCxn id="186" idx="0"/>
          </p:cNvCxnSpPr>
          <p:nvPr/>
        </p:nvCxnSpPr>
        <p:spPr>
          <a:xfrm rot="16200000" flipH="1">
            <a:off x="5652421" y="1711917"/>
            <a:ext cx="407610" cy="255433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8483D9-6672-068C-8124-E67CCC13EA4B}"/>
              </a:ext>
            </a:extLst>
          </p:cNvPr>
          <p:cNvCxnSpPr>
            <a:cxnSpLocks/>
            <a:stCxn id="2" idx="2"/>
            <a:endCxn id="154" idx="0"/>
          </p:cNvCxnSpPr>
          <p:nvPr/>
        </p:nvCxnSpPr>
        <p:spPr>
          <a:xfrm>
            <a:off x="4579057" y="2785282"/>
            <a:ext cx="8187" cy="40761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E589E8C-F23E-189A-BA58-C4A2129990FD}"/>
              </a:ext>
            </a:extLst>
          </p:cNvPr>
          <p:cNvCxnSpPr>
            <a:cxnSpLocks/>
            <a:stCxn id="186" idx="2"/>
            <a:endCxn id="238" idx="3"/>
          </p:cNvCxnSpPr>
          <p:nvPr/>
        </p:nvCxnSpPr>
        <p:spPr>
          <a:xfrm rot="5400000">
            <a:off x="4070143" y="2486090"/>
            <a:ext cx="2011827" cy="4114680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8622C4-1E8F-00D4-4C3E-D05BF8201BF5}"/>
              </a:ext>
            </a:extLst>
          </p:cNvPr>
          <p:cNvSpPr/>
          <p:nvPr/>
        </p:nvSpPr>
        <p:spPr>
          <a:xfrm>
            <a:off x="3998706" y="3192895"/>
            <a:ext cx="1177076" cy="344625"/>
          </a:xfrm>
          <a:prstGeom prst="roundRect">
            <a:avLst/>
          </a:prstGeom>
          <a:solidFill>
            <a:srgbClr val="FF6600">
              <a:alpha val="30000"/>
            </a:srgbClr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6B739BDF-5F20-69FC-3756-A1E27388AEF9}"/>
              </a:ext>
            </a:extLst>
          </p:cNvPr>
          <p:cNvCxnSpPr>
            <a:cxnSpLocks/>
            <a:stCxn id="238" idx="2"/>
            <a:endCxn id="150" idx="0"/>
          </p:cNvCxnSpPr>
          <p:nvPr/>
        </p:nvCxnSpPr>
        <p:spPr>
          <a:xfrm rot="5400000">
            <a:off x="1257621" y="5479823"/>
            <a:ext cx="340646" cy="82431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DF4C7E9-8785-5AFA-8C97-1116AE866960}"/>
              </a:ext>
            </a:extLst>
          </p:cNvPr>
          <p:cNvCxnSpPr>
            <a:cxnSpLocks/>
            <a:stCxn id="238" idx="2"/>
            <a:endCxn id="151" idx="0"/>
          </p:cNvCxnSpPr>
          <p:nvPr/>
        </p:nvCxnSpPr>
        <p:spPr>
          <a:xfrm rot="16200000" flipH="1">
            <a:off x="2081934" y="5479821"/>
            <a:ext cx="340645" cy="82431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0196F53-483D-07B7-051C-136805111546}"/>
              </a:ext>
            </a:extLst>
          </p:cNvPr>
          <p:cNvSpPr/>
          <p:nvPr/>
        </p:nvSpPr>
        <p:spPr>
          <a:xfrm>
            <a:off x="6544858" y="3192892"/>
            <a:ext cx="1177076" cy="344625"/>
          </a:xfrm>
          <a:prstGeom prst="roundRect">
            <a:avLst/>
          </a:prstGeom>
          <a:solidFill>
            <a:srgbClr val="FF0000">
              <a:alpha val="3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968197B3-47C9-32DD-4057-EE855B827CD6}"/>
              </a:ext>
            </a:extLst>
          </p:cNvPr>
          <p:cNvSpPr/>
          <p:nvPr/>
        </p:nvSpPr>
        <p:spPr>
          <a:xfrm>
            <a:off x="1251563" y="3189838"/>
            <a:ext cx="1177076" cy="344625"/>
          </a:xfrm>
          <a:prstGeom prst="roundRect">
            <a:avLst/>
          </a:prstGeom>
          <a:solidFill>
            <a:srgbClr val="E5E7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Train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F0F355E-EA77-F319-9828-51E03A39E1ED}"/>
              </a:ext>
            </a:extLst>
          </p:cNvPr>
          <p:cNvGrpSpPr/>
          <p:nvPr/>
        </p:nvGrpSpPr>
        <p:grpSpPr>
          <a:xfrm>
            <a:off x="326207" y="6062301"/>
            <a:ext cx="3027786" cy="344626"/>
            <a:chOff x="4616634" y="6359817"/>
            <a:chExt cx="3027786" cy="344626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31505ED8-92A9-DBC6-A4A3-5F36CDE3BBFF}"/>
                </a:ext>
              </a:extLst>
            </p:cNvPr>
            <p:cNvSpPr/>
            <p:nvPr/>
          </p:nvSpPr>
          <p:spPr>
            <a:xfrm>
              <a:off x="4616634" y="6359818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Inference</a:t>
              </a: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3E0BC7E0-903A-8BAD-0D94-AC340C40A009}"/>
                </a:ext>
              </a:extLst>
            </p:cNvPr>
            <p:cNvSpPr/>
            <p:nvPr/>
          </p:nvSpPr>
          <p:spPr>
            <a:xfrm>
              <a:off x="6265259" y="6359817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Error analysis</a:t>
              </a:r>
            </a:p>
          </p:txBody>
        </p:sp>
      </p:grp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33248F56-D38E-57DA-9CDB-EB026C2056A3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C96D97-F575-77CE-713C-F99C44433365}"/>
              </a:ext>
            </a:extLst>
          </p:cNvPr>
          <p:cNvSpPr/>
          <p:nvPr/>
        </p:nvSpPr>
        <p:spPr>
          <a:xfrm>
            <a:off x="654055" y="759525"/>
            <a:ext cx="7850004" cy="2025757"/>
          </a:xfrm>
          <a:prstGeom prst="roundRect">
            <a:avLst>
              <a:gd name="adj" fmla="val 733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1B0FAC-FC26-8A0E-60C0-DC2CDBB4196B}"/>
              </a:ext>
            </a:extLst>
          </p:cNvPr>
          <p:cNvGrpSpPr/>
          <p:nvPr/>
        </p:nvGrpSpPr>
        <p:grpSpPr>
          <a:xfrm>
            <a:off x="793522" y="879854"/>
            <a:ext cx="7589703" cy="1783080"/>
            <a:chOff x="3757791" y="826628"/>
            <a:chExt cx="7589703" cy="1783080"/>
          </a:xfrm>
        </p:grpSpPr>
        <p:pic>
          <p:nvPicPr>
            <p:cNvPr id="4" name="Picture 3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37CB1644-2E11-1ECC-9101-3210E4AAF02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Picture 4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7F96D19-3B25-FA38-121D-F40124E4E8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" name="Picture 5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923C8783-9566-A587-5FE1-3DABDDA9ACA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7" name="Picture 6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263B24C1-83BD-1DED-2CBE-B7009C082C4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4012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Inference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pic>
        <p:nvPicPr>
          <p:cNvPr id="5" name="Picture 4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8B4B866E-56B0-77A6-8E85-727F6F347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1" t="22672" r="148" b="58751"/>
          <a:stretch/>
        </p:blipFill>
        <p:spPr>
          <a:xfrm>
            <a:off x="4200267" y="4629049"/>
            <a:ext cx="1865604" cy="1866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82DDB-E266-2020-62E3-68BC49CB8C21}"/>
              </a:ext>
            </a:extLst>
          </p:cNvPr>
          <p:cNvSpPr txBox="1"/>
          <p:nvPr/>
        </p:nvSpPr>
        <p:spPr>
          <a:xfrm>
            <a:off x="4150267" y="3954143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2.5 yrs old</a:t>
            </a:r>
          </a:p>
          <a:p>
            <a:pPr algn="ctr"/>
            <a:r>
              <a:rPr lang="en-US" dirty="0"/>
              <a:t>87.3% confident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DDDFF68-FF91-C26C-B61D-3BD2C488A6D4}"/>
              </a:ext>
            </a:extLst>
          </p:cNvPr>
          <p:cNvCxnSpPr>
            <a:cxnSpLocks/>
            <a:stCxn id="16" idx="2"/>
            <a:endCxn id="5" idx="1"/>
          </p:cNvCxnSpPr>
          <p:nvPr/>
        </p:nvCxnSpPr>
        <p:spPr>
          <a:xfrm rot="16200000" flipH="1">
            <a:off x="2397226" y="3759107"/>
            <a:ext cx="1199854" cy="2406228"/>
          </a:xfrm>
          <a:prstGeom prst="bentConnector2">
            <a:avLst/>
          </a:prstGeom>
          <a:ln w="149225" cap="flat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B68CD6-C1F1-974B-D977-27B2C27DA4C8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</p:spTree>
    <p:extLst>
      <p:ext uri="{BB962C8B-B14F-4D97-AF65-F5344CB8AC3E}">
        <p14:creationId xmlns:p14="http://schemas.microsoft.com/office/powerpoint/2010/main" val="50291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018D4-E2B1-1C87-56FA-99C7F833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401"/>
          <a:stretch/>
        </p:blipFill>
        <p:spPr>
          <a:xfrm>
            <a:off x="3158721" y="681646"/>
            <a:ext cx="5972858" cy="3628120"/>
          </a:xfrm>
          <a:prstGeom prst="roundRect">
            <a:avLst>
              <a:gd name="adj" fmla="val 4198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chemeClr val="accent1">
              <a:alpha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3021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chemeClr val="accent1">
              <a:alpha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58087-2D6A-8768-219F-6841052C38F5}"/>
              </a:ext>
            </a:extLst>
          </p:cNvPr>
          <p:cNvSpPr/>
          <p:nvPr/>
        </p:nvSpPr>
        <p:spPr>
          <a:xfrm>
            <a:off x="3158720" y="681646"/>
            <a:ext cx="5972858" cy="3628120"/>
          </a:xfrm>
          <a:prstGeom prst="rect">
            <a:avLst/>
          </a:prstGeom>
          <a:blipFill dpi="0" rotWithShape="1">
            <a:blip r:embed="rId4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24878-3E50-8C56-2497-BDDF081C94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73" t="42136" r="1332" b="1424"/>
          <a:stretch/>
        </p:blipFill>
        <p:spPr>
          <a:xfrm>
            <a:off x="3158720" y="1233071"/>
            <a:ext cx="5972858" cy="5463905"/>
          </a:xfrm>
          <a:prstGeom prst="roundRect">
            <a:avLst>
              <a:gd name="adj" fmla="val 3340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40136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rgbClr val="92D050">
              <a:alpha val="6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EF1ED-1827-6AF5-A773-847B0244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679" y="2019232"/>
            <a:ext cx="6428157" cy="2819536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3079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8982"/>
              </p:ext>
            </p:extLst>
          </p:nvPr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  <p:pic>
        <p:nvPicPr>
          <p:cNvPr id="2" name="Picture 1" descr="A comparison of a graph&#10;&#10;AI-generated content may be incorrect.">
            <a:extLst>
              <a:ext uri="{FF2B5EF4-FFF2-40B4-BE49-F238E27FC236}">
                <a16:creationId xmlns:a16="http://schemas.microsoft.com/office/drawing/2014/main" id="{2A87DF2B-BD38-F126-20A9-09404D2F7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238" y="3840646"/>
            <a:ext cx="12192000" cy="5086350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46A88AF-4F68-C399-3B03-5E5DE9957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43" y="6125398"/>
            <a:ext cx="7318549" cy="3064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A674A-AF55-8572-20B0-6CE35F4A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679" y="2019232"/>
            <a:ext cx="6428157" cy="2819536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76DB114-6E86-55F0-0F50-1AD087D68E1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Data derived from NDA’s weekly newsletter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NDA’s decision used as “correct” answer </a:t>
            </a:r>
          </a:p>
        </p:txBody>
      </p:sp>
    </p:spTree>
    <p:extLst>
      <p:ext uri="{BB962C8B-B14F-4D97-AF65-F5344CB8AC3E}">
        <p14:creationId xmlns:p14="http://schemas.microsoft.com/office/powerpoint/2010/main" val="36731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35FECA-13C6-B7F5-3DF1-2B8BA5188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0A8C6F3-247C-A51C-174E-B02B8A7972EC}"/>
              </a:ext>
            </a:extLst>
          </p:cNvPr>
          <p:cNvGrpSpPr/>
          <p:nvPr/>
        </p:nvGrpSpPr>
        <p:grpSpPr>
          <a:xfrm>
            <a:off x="1370093" y="633412"/>
            <a:ext cx="9451814" cy="5591176"/>
            <a:chOff x="596474" y="955188"/>
            <a:chExt cx="9467962" cy="5600729"/>
          </a:xfrm>
        </p:grpSpPr>
        <p:pic>
          <p:nvPicPr>
            <p:cNvPr id="95" name="Picture 9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34A1C7B-CE62-4F22-F176-ACF575B6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Picture 9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1720364C-2AA3-1D3A-A794-DB06C1E8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8" name="Picture 9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FC547985-7A2F-2BEA-5A97-30819996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0" name="Picture 9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19AAD196-8033-5284-B4A2-534077D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1" name="Picture 10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ED324E6-770B-D2A1-6AC8-25FEAB5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3" name="Picture 10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261FCC88-EA23-24C8-56D9-7C9CD20C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4" name="Picture 10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EA5D286-F04C-BD1B-1EDF-1C63584F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6" name="Picture 105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24264785-22D6-99F5-FADB-36C64861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7" name="Picture 106" descr="A deer in a field&#10;&#10;AI-generated content may be incorrect.">
              <a:extLst>
                <a:ext uri="{FF2B5EF4-FFF2-40B4-BE49-F238E27FC236}">
                  <a16:creationId xmlns:a16="http://schemas.microsoft.com/office/drawing/2014/main" id="{CE696A7C-9553-62E7-FE15-DFA76831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9" name="Picture 108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E2DAFF90-3547-973A-7EDE-42407634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0" name="Picture 109" descr="A deer in a field&#10;&#10;AI-generated content may be incorrect.">
              <a:extLst>
                <a:ext uri="{FF2B5EF4-FFF2-40B4-BE49-F238E27FC236}">
                  <a16:creationId xmlns:a16="http://schemas.microsoft.com/office/drawing/2014/main" id="{8DB6D266-D621-D15C-A638-071CEDDD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1" name="Picture 110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103B525-A983-5F3F-A545-9E12D7B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2" name="Picture 111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91D8384D-8E3D-19D3-607C-40DE246F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1" y="2350754"/>
              <a:ext cx="1406842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3" name="Picture 112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F070AE78-003B-D081-CFE8-56FAEFC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4" name="Picture 1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029F2F5-7B7F-4A3F-3D7F-F16096B9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5" name="Picture 11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7BAE6DD-E98E-5477-1DB2-A927A285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6" name="Picture 11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A73F18F-6516-3E78-9D3B-4C6AC1B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10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7" name="Picture 116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C592712E-6AFB-0EC0-6569-FD4ACDEA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8" name="Picture 1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3F4E76-3306-170F-EB1B-D85C1C0B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09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9" name="Picture 118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A2123F68-2F60-9939-2637-7D0C15E5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2125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86D0E0F-E715-A204-E410-6B17059F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5087317" y="732602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 descr="A close up of a jaw&#10;&#10;AI-generated content may be incorrect.">
            <a:extLst>
              <a:ext uri="{FF2B5EF4-FFF2-40B4-BE49-F238E27FC236}">
                <a16:creationId xmlns:a16="http://schemas.microsoft.com/office/drawing/2014/main" id="{5395084F-1741-F1F6-9BF4-720770CE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5903027" y="1049809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Picture 3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E79F2BE-54A3-BBBF-473B-07D14948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8175292" y="732601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 descr="A close up of a jaw&#10;&#10;AI-generated content may be incorrect.">
            <a:extLst>
              <a:ext uri="{FF2B5EF4-FFF2-40B4-BE49-F238E27FC236}">
                <a16:creationId xmlns:a16="http://schemas.microsoft.com/office/drawing/2014/main" id="{2239A5CE-16A2-686A-AF20-7726BFB3B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9008292" y="1046554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40DA6-03DD-E6F2-0B19-7348E05DD28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4673" y="3027709"/>
            <a:ext cx="2009955" cy="720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C6D5A-F788-BBC5-17BC-D17CA3083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5293" y="2796930"/>
            <a:ext cx="1984555" cy="11819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B6FC76A-8E6C-E7AF-C13B-F99CA372DE5C}"/>
              </a:ext>
            </a:extLst>
          </p:cNvPr>
          <p:cNvGrpSpPr/>
          <p:nvPr/>
        </p:nvGrpSpPr>
        <p:grpSpPr>
          <a:xfrm>
            <a:off x="7067196" y="2239044"/>
            <a:ext cx="1024892" cy="926071"/>
            <a:chOff x="2429496" y="3052807"/>
            <a:chExt cx="1024892" cy="926071"/>
          </a:xfrm>
        </p:grpSpPr>
        <p:pic>
          <p:nvPicPr>
            <p:cNvPr id="9" name="Picture 6" descr="Dropbox Icon File #63950 - Free Icons Library">
              <a:extLst>
                <a:ext uri="{FF2B5EF4-FFF2-40B4-BE49-F238E27FC236}">
                  <a16:creationId xmlns:a16="http://schemas.microsoft.com/office/drawing/2014/main" id="{466E8657-E2F2-2C3F-A549-BD2D307D3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0" t="4629" r="14471" b="30631"/>
            <a:stretch/>
          </p:blipFill>
          <p:spPr bwMode="auto">
            <a:xfrm>
              <a:off x="2429496" y="3052807"/>
              <a:ext cx="1024892" cy="92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4DDF2949-0282-B37E-B5C7-1976CE4D6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 r="516" b="7035"/>
            <a:stretch>
              <a:fillRect/>
            </a:stretch>
          </p:blipFill>
          <p:spPr bwMode="auto">
            <a:xfrm>
              <a:off x="2716750" y="3136128"/>
              <a:ext cx="455445" cy="470804"/>
            </a:xfrm>
            <a:custGeom>
              <a:avLst/>
              <a:gdLst>
                <a:gd name="connsiteX0" fmla="*/ 0 w 1552754"/>
                <a:gd name="connsiteY0" fmla="*/ 0 h 1605119"/>
                <a:gd name="connsiteX1" fmla="*/ 1552754 w 1552754"/>
                <a:gd name="connsiteY1" fmla="*/ 0 h 1605119"/>
                <a:gd name="connsiteX2" fmla="*/ 1552754 w 1552754"/>
                <a:gd name="connsiteY2" fmla="*/ 1122040 h 1605119"/>
                <a:gd name="connsiteX3" fmla="*/ 776377 w 1552754"/>
                <a:gd name="connsiteY3" fmla="*/ 1605119 h 1605119"/>
                <a:gd name="connsiteX4" fmla="*/ 0 w 1552754"/>
                <a:gd name="connsiteY4" fmla="*/ 113066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2754" h="1605119">
                  <a:moveTo>
                    <a:pt x="0" y="0"/>
                  </a:moveTo>
                  <a:lnTo>
                    <a:pt x="1552754" y="0"/>
                  </a:lnTo>
                  <a:lnTo>
                    <a:pt x="1552754" y="1122040"/>
                  </a:lnTo>
                  <a:lnTo>
                    <a:pt x="776377" y="1605119"/>
                  </a:lnTo>
                  <a:lnTo>
                    <a:pt x="0" y="113066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0DC14F-F718-AFC2-05F0-85C4EDDD994A}"/>
              </a:ext>
            </a:extLst>
          </p:cNvPr>
          <p:cNvGrpSpPr/>
          <p:nvPr/>
        </p:nvGrpSpPr>
        <p:grpSpPr>
          <a:xfrm>
            <a:off x="6818041" y="3094943"/>
            <a:ext cx="1808074" cy="1095369"/>
            <a:chOff x="2089039" y="5083573"/>
            <a:chExt cx="1808074" cy="10953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CEF34E-C636-6F63-2E02-651DFDF9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t="11429" r="11635" b="19121"/>
            <a:stretch/>
          </p:blipFill>
          <p:spPr>
            <a:xfrm>
              <a:off x="2620660" y="5083573"/>
              <a:ext cx="1276453" cy="10884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796A6A3D-E8B3-F1CB-73F4-79748EF9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3847">
              <a:off x="2089039" y="5483096"/>
              <a:ext cx="695845" cy="695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5787E0-5961-6841-9E47-42B8D59E7557}"/>
              </a:ext>
            </a:extLst>
          </p:cNvPr>
          <p:cNvGrpSpPr/>
          <p:nvPr/>
        </p:nvGrpSpPr>
        <p:grpSpPr>
          <a:xfrm>
            <a:off x="5828159" y="3446338"/>
            <a:ext cx="1393986" cy="1397794"/>
            <a:chOff x="5381283" y="4845051"/>
            <a:chExt cx="1393986" cy="139779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12E05BB8-C024-33FB-A8E6-84E48DDAC713}"/>
                </a:ext>
              </a:extLst>
            </p:cNvPr>
            <p:cNvSpPr/>
            <p:nvPr/>
          </p:nvSpPr>
          <p:spPr>
            <a:xfrm>
              <a:off x="5579589" y="5073699"/>
              <a:ext cx="1011982" cy="1011982"/>
            </a:xfrm>
            <a:prstGeom prst="arc">
              <a:avLst>
                <a:gd name="adj1" fmla="val 1131949"/>
                <a:gd name="adj2" fmla="val 20917249"/>
              </a:avLst>
            </a:prstGeom>
            <a:ln w="123825">
              <a:solidFill>
                <a:schemeClr val="accent1">
                  <a:shade val="90000"/>
                  <a:alpha val="36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8" descr="Railway Design | Railway Design | Railway">
              <a:extLst>
                <a:ext uri="{FF2B5EF4-FFF2-40B4-BE49-F238E27FC236}">
                  <a16:creationId xmlns:a16="http://schemas.microsoft.com/office/drawing/2014/main" id="{5D6447F9-DC33-E42F-FB2F-58F1A4AD4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4845051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8F1F917E-803D-0649-5D2C-3D08901D3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283" y="5279252"/>
              <a:ext cx="436679" cy="54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768263-B628-0999-8760-F8B45403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r="11635"/>
            <a:stretch/>
          </p:blipFill>
          <p:spPr>
            <a:xfrm>
              <a:off x="6369694" y="5221410"/>
              <a:ext cx="405575" cy="497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8" descr="Railway Design | Railway Design | Railway">
              <a:extLst>
                <a:ext uri="{FF2B5EF4-FFF2-40B4-BE49-F238E27FC236}">
                  <a16:creationId xmlns:a16="http://schemas.microsoft.com/office/drawing/2014/main" id="{AD070A4F-A28C-3247-E526-086166FBC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5808644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2490D21-502E-1A25-4976-4049B3D0FA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5204" y="3446338"/>
            <a:ext cx="2011813" cy="99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9B28-D8E9-7D88-743C-AC272F2D2706}"/>
              </a:ext>
            </a:extLst>
          </p:cNvPr>
          <p:cNvGrpSpPr/>
          <p:nvPr/>
        </p:nvGrpSpPr>
        <p:grpSpPr>
          <a:xfrm>
            <a:off x="8544187" y="1497378"/>
            <a:ext cx="1627575" cy="933609"/>
            <a:chOff x="2183294" y="756950"/>
            <a:chExt cx="1627575" cy="9336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6E75DE-A83D-38C8-E3B4-46B36E46D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83294" y="756950"/>
              <a:ext cx="955388" cy="933609"/>
            </a:xfrm>
            <a:prstGeom prst="roundRect">
              <a:avLst>
                <a:gd name="adj" fmla="val 961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3" name="Picture 2" descr="Youtube I - Social media &amp; Logos Icons">
              <a:extLst>
                <a:ext uri="{FF2B5EF4-FFF2-40B4-BE49-F238E27FC236}">
                  <a16:creationId xmlns:a16="http://schemas.microsoft.com/office/drawing/2014/main" id="{80604CED-DAE1-CB24-91AA-20E2056ADC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2" t="23410" r="12939" b="23786"/>
            <a:stretch/>
          </p:blipFill>
          <p:spPr bwMode="auto">
            <a:xfrm>
              <a:off x="3229567" y="1016800"/>
              <a:ext cx="581302" cy="41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 descr="A comparison of a graph&#10;&#10;AI-generated content may be incorrect.">
            <a:extLst>
              <a:ext uri="{FF2B5EF4-FFF2-40B4-BE49-F238E27FC236}">
                <a16:creationId xmlns:a16="http://schemas.microsoft.com/office/drawing/2014/main" id="{58A452DD-B233-5CF1-80BF-09256393DB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238" y="3840646"/>
            <a:ext cx="12192000" cy="5086350"/>
          </a:xfrm>
          <a:prstGeom prst="rect">
            <a:avLst/>
          </a:prstGeom>
        </p:spPr>
      </p:pic>
      <p:pic>
        <p:nvPicPr>
          <p:cNvPr id="29" name="Picture 2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93AE8A02-7AB4-A74B-EE4D-3ADBD7113F0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87" y="3035325"/>
            <a:ext cx="11496675" cy="4400550"/>
          </a:xfrm>
          <a:prstGeom prst="rect">
            <a:avLst/>
          </a:prstGeom>
        </p:spPr>
      </p:pic>
      <p:pic>
        <p:nvPicPr>
          <p:cNvPr id="31" name="Picture 30" descr="A collage of different animals&#10;&#10;AI-generated content may be incorrect.">
            <a:extLst>
              <a:ext uri="{FF2B5EF4-FFF2-40B4-BE49-F238E27FC236}">
                <a16:creationId xmlns:a16="http://schemas.microsoft.com/office/drawing/2014/main" id="{9906E6D0-6BE4-4CD1-1484-77C987052E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0" y="3452831"/>
            <a:ext cx="6844145" cy="6858000"/>
          </a:xfrm>
          <a:prstGeom prst="rect">
            <a:avLst/>
          </a:prstGeom>
        </p:spPr>
      </p:pic>
      <p:pic>
        <p:nvPicPr>
          <p:cNvPr id="33" name="Picture 32" descr="A diagram of different layers&#10;&#10;AI-generated content may be incorrect.">
            <a:extLst>
              <a:ext uri="{FF2B5EF4-FFF2-40B4-BE49-F238E27FC236}">
                <a16:creationId xmlns:a16="http://schemas.microsoft.com/office/drawing/2014/main" id="{AC1260B6-E0DB-95BA-59CB-639F65395EE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70" y="3301290"/>
            <a:ext cx="9467850" cy="3505200"/>
          </a:xfrm>
          <a:prstGeom prst="rect">
            <a:avLst/>
          </a:prstGeom>
        </p:spPr>
      </p:pic>
      <p:pic>
        <p:nvPicPr>
          <p:cNvPr id="35" name="Picture 34" descr="A diagram of a number of text&#10;&#10;AI-generated content may be incorrect.">
            <a:extLst>
              <a:ext uri="{FF2B5EF4-FFF2-40B4-BE49-F238E27FC236}">
                <a16:creationId xmlns:a16="http://schemas.microsoft.com/office/drawing/2014/main" id="{CE8A3BE4-9D52-6D70-6538-57F99B7F81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176" y="3223248"/>
            <a:ext cx="12192000" cy="4136967"/>
          </a:xfrm>
          <a:prstGeom prst="rect">
            <a:avLst/>
          </a:prstGeom>
        </p:spPr>
      </p:pic>
      <p:pic>
        <p:nvPicPr>
          <p:cNvPr id="37" name="Picture 3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24E993B0-B9BD-1997-4ACB-8E97AA3F85E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46" y="4430818"/>
            <a:ext cx="10477500" cy="3495675"/>
          </a:xfrm>
          <a:prstGeom prst="rect">
            <a:avLst/>
          </a:prstGeom>
        </p:spPr>
      </p:pic>
      <p:pic>
        <p:nvPicPr>
          <p:cNvPr id="39" name="Picture 38" descr="A screenshot of a graph&#10;&#10;AI-generated content may be incorrect.">
            <a:extLst>
              <a:ext uri="{FF2B5EF4-FFF2-40B4-BE49-F238E27FC236}">
                <a16:creationId xmlns:a16="http://schemas.microsoft.com/office/drawing/2014/main" id="{81A4E037-5CEB-C143-E391-4037859C1ED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43" y="6125398"/>
            <a:ext cx="7318549" cy="306464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B6B626E-2553-C7C1-38F2-B69F95C79666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6AC62FC-E775-934C-3AA0-16CF33A8BD76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7D106F6-FEDC-1EDB-2180-F3FB950744C4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4DD278D-0550-D2CE-8248-8F3269321CB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FFF0197-4597-2040-B45C-B0DAFC869A0B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D0DF700-B45D-D4D4-3CA1-F9B7A06AED62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E02FB23-BDC8-F6E6-0926-02800B43EFEF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6AC9BC9-A988-62D3-9517-CD5BF828868C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20C8517-C1D5-957A-889C-EB53CF3CBD7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0B434B1-58E7-2E91-B9A1-60E31236E27E}"/>
              </a:ext>
            </a:extLst>
          </p:cNvPr>
          <p:cNvSpPr/>
          <p:nvPr/>
        </p:nvSpPr>
        <p:spPr>
          <a:xfrm rot="5400000">
            <a:off x="2919509" y="4135265"/>
            <a:ext cx="2056423" cy="1683363"/>
          </a:xfrm>
          <a:prstGeom prst="trapezoid">
            <a:avLst>
              <a:gd name="adj" fmla="val 2384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52565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EC91161-C278-47F9-4D1C-1F974359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698292" y="3948735"/>
            <a:ext cx="2407748" cy="2056423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AA26AF-DB62-F79B-DE47-DFE16E366168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Human accuracy derived from survey results</a:t>
            </a:r>
          </a:p>
        </p:txBody>
      </p:sp>
    </p:spTree>
    <p:extLst>
      <p:ext uri="{BB962C8B-B14F-4D97-AF65-F5344CB8AC3E}">
        <p14:creationId xmlns:p14="http://schemas.microsoft.com/office/powerpoint/2010/main" val="55549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C2D678-211C-03E9-FA03-0FECDE1ED8D0}"/>
              </a:ext>
            </a:extLst>
          </p:cNvPr>
          <p:cNvSpPr txBox="1"/>
          <p:nvPr/>
        </p:nvSpPr>
        <p:spPr>
          <a:xfrm>
            <a:off x="8813029" y="3567075"/>
            <a:ext cx="344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250116_241016_VA_2p5_NDA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E41197E-A5C8-FDF4-CECE-06698F0436D5}"/>
              </a:ext>
            </a:extLst>
          </p:cNvPr>
          <p:cNvSpPr/>
          <p:nvPr/>
        </p:nvSpPr>
        <p:spPr>
          <a:xfrm>
            <a:off x="8902645" y="3653977"/>
            <a:ext cx="781899" cy="211473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E499FC3-8BC9-53E2-5ECE-6DDDE212EEEA}"/>
              </a:ext>
            </a:extLst>
          </p:cNvPr>
          <p:cNvSpPr/>
          <p:nvPr/>
        </p:nvSpPr>
        <p:spPr>
          <a:xfrm>
            <a:off x="9795780" y="3653976"/>
            <a:ext cx="762683" cy="211473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194D171-3884-BAA3-C35F-7BA090DA4946}"/>
              </a:ext>
            </a:extLst>
          </p:cNvPr>
          <p:cNvSpPr/>
          <p:nvPr/>
        </p:nvSpPr>
        <p:spPr>
          <a:xfrm>
            <a:off x="10667295" y="3653975"/>
            <a:ext cx="334080" cy="211473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A9166CA-B9E5-B99F-203C-9BC1B570AC56}"/>
              </a:ext>
            </a:extLst>
          </p:cNvPr>
          <p:cNvSpPr/>
          <p:nvPr/>
        </p:nvSpPr>
        <p:spPr>
          <a:xfrm>
            <a:off x="11110206" y="3653975"/>
            <a:ext cx="428603" cy="211473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9A2F851-C9ED-4ADF-1DFD-F11720CA71CA}"/>
              </a:ext>
            </a:extLst>
          </p:cNvPr>
          <p:cNvSpPr/>
          <p:nvPr/>
        </p:nvSpPr>
        <p:spPr>
          <a:xfrm>
            <a:off x="11645243" y="3653975"/>
            <a:ext cx="522945" cy="211473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B463E191-B662-84B5-E224-C315E9D7689B}"/>
              </a:ext>
            </a:extLst>
          </p:cNvPr>
          <p:cNvSpPr/>
          <p:nvPr/>
        </p:nvSpPr>
        <p:spPr>
          <a:xfrm rot="16200000">
            <a:off x="7460613" y="4152574"/>
            <a:ext cx="2068751" cy="1661071"/>
          </a:xfrm>
          <a:prstGeom prst="trapezoid">
            <a:avLst>
              <a:gd name="adj" fmla="val 269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78A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44CE5C-C987-C9A7-A1A0-104E731A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04" t="54948" r="1147" b="3928"/>
          <a:stretch/>
        </p:blipFill>
        <p:spPr>
          <a:xfrm>
            <a:off x="9325521" y="3948735"/>
            <a:ext cx="2421646" cy="2056423"/>
          </a:xfrm>
          <a:prstGeom prst="rect">
            <a:avLst/>
          </a:prstGeom>
          <a:ln w="12700"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F9F7F0-EBF4-B5CA-9113-150BABD8EEF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Survey images used to build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Date, time, location preserved in filename</a:t>
            </a:r>
          </a:p>
        </p:txBody>
      </p:sp>
    </p:spTree>
    <p:extLst>
      <p:ext uri="{BB962C8B-B14F-4D97-AF65-F5344CB8AC3E}">
        <p14:creationId xmlns:p14="http://schemas.microsoft.com/office/powerpoint/2010/main" val="722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2FC04B-13A6-60AE-6288-9C502A7808EC}"/>
              </a:ext>
            </a:extLst>
          </p:cNvPr>
          <p:cNvGrpSpPr/>
          <p:nvPr/>
        </p:nvGrpSpPr>
        <p:grpSpPr>
          <a:xfrm>
            <a:off x="3723366" y="693090"/>
            <a:ext cx="5059037" cy="1990285"/>
            <a:chOff x="4035789" y="702270"/>
            <a:chExt cx="4434192" cy="174446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3E23981-F3F6-FA2E-39D3-3E22C0CD2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346" b="49492"/>
            <a:stretch/>
          </p:blipFill>
          <p:spPr>
            <a:xfrm>
              <a:off x="4035789" y="702270"/>
              <a:ext cx="4434192" cy="1744464"/>
            </a:xfrm>
            <a:prstGeom prst="roundRect">
              <a:avLst>
                <a:gd name="adj" fmla="val 475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7213902-CC7C-6A6E-89B5-2E77D7CC9D93}"/>
                </a:ext>
              </a:extLst>
            </p:cNvPr>
            <p:cNvSpPr/>
            <p:nvPr/>
          </p:nvSpPr>
          <p:spPr>
            <a:xfrm>
              <a:off x="5757862" y="973211"/>
              <a:ext cx="1133475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8B18D8-9DCA-24E5-8B3C-F525D7F4C483}"/>
                </a:ext>
              </a:extLst>
            </p:cNvPr>
            <p:cNvSpPr/>
            <p:nvPr/>
          </p:nvSpPr>
          <p:spPr>
            <a:xfrm>
              <a:off x="5891213" y="1155000"/>
              <a:ext cx="1038226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4291B5-2BB1-9119-B6DA-A6E42692D37F}"/>
                </a:ext>
              </a:extLst>
            </p:cNvPr>
            <p:cNvSpPr/>
            <p:nvPr/>
          </p:nvSpPr>
          <p:spPr>
            <a:xfrm>
              <a:off x="7150101" y="1154999"/>
              <a:ext cx="750887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F82EFBD-F968-9710-6643-7E49F86681E4}"/>
                </a:ext>
              </a:extLst>
            </p:cNvPr>
            <p:cNvSpPr/>
            <p:nvPr/>
          </p:nvSpPr>
          <p:spPr>
            <a:xfrm>
              <a:off x="5154616" y="1700445"/>
              <a:ext cx="665159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E3B4EC-95CE-5DD0-675F-515BF2F9DF88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Descriptions provide data for further analysis</a:t>
            </a:r>
          </a:p>
          <a:p>
            <a:r>
              <a:rPr lang="en-US" sz="2000" dirty="0">
                <a:latin typeface="Georgia" panose="02040502050405020303" pitchFamily="18" charset="0"/>
              </a:rPr>
              <a:t>     (ex. Vision language models)</a:t>
            </a: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B16CC3DD-194D-2675-C15D-3855B76DCB84}"/>
              </a:ext>
            </a:extLst>
          </p:cNvPr>
          <p:cNvSpPr/>
          <p:nvPr/>
        </p:nvSpPr>
        <p:spPr>
          <a:xfrm rot="10800000">
            <a:off x="3723364" y="2683374"/>
            <a:ext cx="5059037" cy="309122"/>
          </a:xfrm>
          <a:prstGeom prst="trapezoid">
            <a:avLst>
              <a:gd name="adj" fmla="val 33735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1000"/>
                </a:schemeClr>
              </a:gs>
              <a:gs pos="100000">
                <a:srgbClr val="52565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0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E6763E-34ED-4E6D-2ED0-ED523D60DA8D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Prediction accuracy peaks with 1.5 </a:t>
            </a:r>
            <a:r>
              <a:rPr lang="en-US" sz="2000" dirty="0" err="1">
                <a:latin typeface="Georgia" panose="02040502050405020303" pitchFamily="18" charset="0"/>
              </a:rPr>
              <a:t>y.o</a:t>
            </a:r>
            <a:r>
              <a:rPr lang="en-US" sz="2000" dirty="0">
                <a:latin typeface="Georgia" panose="02040502050405020303" pitchFamily="18" charset="0"/>
              </a:rPr>
              <a:t>. bucks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Lowest accuracy occurs with 4.5, 5.5+ yrs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5E4DEB-2497-6AE1-128F-D8AAA6435895}"/>
              </a:ext>
            </a:extLst>
          </p:cNvPr>
          <p:cNvGrpSpPr/>
          <p:nvPr/>
        </p:nvGrpSpPr>
        <p:grpSpPr>
          <a:xfrm>
            <a:off x="3616393" y="1152608"/>
            <a:ext cx="5188306" cy="4372585"/>
            <a:chOff x="3616393" y="1152608"/>
            <a:chExt cx="5188306" cy="43725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048D72-6C03-2E48-5D93-2F7CCA6375EC}"/>
                </a:ext>
              </a:extLst>
            </p:cNvPr>
            <p:cNvGrpSpPr/>
            <p:nvPr/>
          </p:nvGrpSpPr>
          <p:grpSpPr>
            <a:xfrm>
              <a:off x="3616393" y="1152608"/>
              <a:ext cx="5188306" cy="4372585"/>
              <a:chOff x="3616393" y="1152608"/>
              <a:chExt cx="5188306" cy="437258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CD5ECE-3FF5-0E62-43C7-D09B0A79F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0034"/>
              <a:stretch/>
            </p:blipFill>
            <p:spPr>
              <a:xfrm>
                <a:off x="3616393" y="1152608"/>
                <a:ext cx="5188306" cy="4372585"/>
              </a:xfrm>
              <a:prstGeom prst="round2DiagRect">
                <a:avLst>
                  <a:gd name="adj1" fmla="val 15215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9526E6A-666E-7198-7E60-55D2198B9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4365315" y="2298700"/>
                <a:ext cx="771835" cy="28130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8C49198-6D27-D922-D23C-BA42CB86D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5197165" y="2857500"/>
                <a:ext cx="795647" cy="2254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C475D47-1166-5361-DA9C-870E4C8C4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6035675" y="3138488"/>
                <a:ext cx="801687" cy="197326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F02CB0-6660-C085-06DC-F4FFB8F4D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6875463" y="3429000"/>
                <a:ext cx="806449" cy="16827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F191582-58D2-391F-A78C-731477BF1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7722394" y="3381374"/>
                <a:ext cx="806449" cy="17303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1F71C9-AB81-8C89-3E0B-3D8B94AF38F7}"/>
                  </a:ext>
                </a:extLst>
              </p:cNvPr>
              <p:cNvSpPr txBox="1"/>
              <p:nvPr/>
            </p:nvSpPr>
            <p:spPr>
              <a:xfrm>
                <a:off x="4362207" y="2342970"/>
                <a:ext cx="771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79.2%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0EBD9A-CC33-7C2F-520F-DED69CAB2438}"/>
                  </a:ext>
                </a:extLst>
              </p:cNvPr>
              <p:cNvSpPr txBox="1"/>
              <p:nvPr/>
            </p:nvSpPr>
            <p:spPr>
              <a:xfrm>
                <a:off x="5192380" y="2857500"/>
                <a:ext cx="8051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63.1%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7BC9BA-6FC5-12E1-8EAE-F93DE08B3F98}"/>
                  </a:ext>
                </a:extLst>
              </p:cNvPr>
              <p:cNvSpPr txBox="1"/>
              <p:nvPr/>
            </p:nvSpPr>
            <p:spPr>
              <a:xfrm>
                <a:off x="6030914" y="3141351"/>
                <a:ext cx="8051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55.2%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5092F-0CBF-64F1-48EE-FBD1B8BDBB5E}"/>
                  </a:ext>
                </a:extLst>
              </p:cNvPr>
              <p:cNvSpPr txBox="1"/>
              <p:nvPr/>
            </p:nvSpPr>
            <p:spPr>
              <a:xfrm>
                <a:off x="6876591" y="3426959"/>
                <a:ext cx="80168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47.4%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07E949-ECBF-0A01-1814-EC47216911B2}"/>
                  </a:ext>
                </a:extLst>
              </p:cNvPr>
              <p:cNvSpPr txBox="1"/>
              <p:nvPr/>
            </p:nvSpPr>
            <p:spPr>
              <a:xfrm>
                <a:off x="7726028" y="3381741"/>
                <a:ext cx="80168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48.3%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442EF-ED59-432A-1EB9-5DB11822628C}"/>
                </a:ext>
              </a:extLst>
            </p:cNvPr>
            <p:cNvSpPr/>
            <p:nvPr/>
          </p:nvSpPr>
          <p:spPr>
            <a:xfrm>
              <a:off x="4124324" y="5156020"/>
              <a:ext cx="4403391" cy="129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DCE7CC-6558-7C74-AF6A-09014D67DA73}"/>
                </a:ext>
              </a:extLst>
            </p:cNvPr>
            <p:cNvSpPr txBox="1"/>
            <p:nvPr/>
          </p:nvSpPr>
          <p:spPr>
            <a:xfrm>
              <a:off x="4344366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E58657-41E1-2A36-16B7-09BC76C28045}"/>
                </a:ext>
              </a:extLst>
            </p:cNvPr>
            <p:cNvSpPr txBox="1"/>
            <p:nvPr/>
          </p:nvSpPr>
          <p:spPr>
            <a:xfrm>
              <a:off x="5189468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2.5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3B39C-6FDA-0C28-9ECD-807117012495}"/>
                </a:ext>
              </a:extLst>
            </p:cNvPr>
            <p:cNvSpPr txBox="1"/>
            <p:nvPr/>
          </p:nvSpPr>
          <p:spPr>
            <a:xfrm>
              <a:off x="6034570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3.5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4B9658-3653-7347-2453-A92D8AC2A4EA}"/>
                </a:ext>
              </a:extLst>
            </p:cNvPr>
            <p:cNvSpPr txBox="1"/>
            <p:nvPr/>
          </p:nvSpPr>
          <p:spPr>
            <a:xfrm>
              <a:off x="6879672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4.5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A433B1-C5BA-8521-8920-10FD822B6574}"/>
                </a:ext>
              </a:extLst>
            </p:cNvPr>
            <p:cNvSpPr txBox="1"/>
            <p:nvPr/>
          </p:nvSpPr>
          <p:spPr>
            <a:xfrm>
              <a:off x="7724774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5.5+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27C2A2-7280-08E9-B144-DA6572AFBD4F}"/>
                </a:ext>
              </a:extLst>
            </p:cNvPr>
            <p:cNvSpPr/>
            <p:nvPr/>
          </p:nvSpPr>
          <p:spPr>
            <a:xfrm rot="5400000">
              <a:off x="2072807" y="3146202"/>
              <a:ext cx="3823214" cy="196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46539-00C2-53B3-D440-AC9F5568BBB5}"/>
                </a:ext>
              </a:extLst>
            </p:cNvPr>
            <p:cNvSpPr txBox="1"/>
            <p:nvPr/>
          </p:nvSpPr>
          <p:spPr>
            <a:xfrm>
              <a:off x="3724832" y="4965765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35ED3-CFA7-E0EB-56B8-55D924BDDC9F}"/>
                </a:ext>
              </a:extLst>
            </p:cNvPr>
            <p:cNvSpPr txBox="1"/>
            <p:nvPr/>
          </p:nvSpPr>
          <p:spPr>
            <a:xfrm>
              <a:off x="3724832" y="4270375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F8E9E3-AABF-31A6-50A7-7ED5E556779B}"/>
                </a:ext>
              </a:extLst>
            </p:cNvPr>
            <p:cNvSpPr txBox="1"/>
            <p:nvPr/>
          </p:nvSpPr>
          <p:spPr>
            <a:xfrm>
              <a:off x="3727540" y="3526916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327771-C153-0B2F-267A-378F342E41B3}"/>
                </a:ext>
              </a:extLst>
            </p:cNvPr>
            <p:cNvSpPr txBox="1"/>
            <p:nvPr/>
          </p:nvSpPr>
          <p:spPr>
            <a:xfrm>
              <a:off x="3727540" y="2831526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A249FE-644B-3022-6D12-CB3BBB44679C}"/>
                </a:ext>
              </a:extLst>
            </p:cNvPr>
            <p:cNvSpPr txBox="1"/>
            <p:nvPr/>
          </p:nvSpPr>
          <p:spPr>
            <a:xfrm>
              <a:off x="3724832" y="2098511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D71526-078E-DC61-C9E2-925FF693265C}"/>
                </a:ext>
              </a:extLst>
            </p:cNvPr>
            <p:cNvSpPr txBox="1"/>
            <p:nvPr/>
          </p:nvSpPr>
          <p:spPr>
            <a:xfrm>
              <a:off x="3724832" y="1403121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84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E6763E-34ED-4E6D-2ED0-ED523D60DA8D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For 2.5-4.5, people tend to guess </a:t>
            </a:r>
            <a:r>
              <a:rPr lang="en-US" sz="2000" u="sng" dirty="0">
                <a:latin typeface="Georgia" panose="02040502050405020303" pitchFamily="18" charset="0"/>
              </a:rPr>
              <a:t>younger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For 5.5+, nearly half the guesses are 1 year off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4254E5-8EA5-DC68-FF23-229F43303332}"/>
              </a:ext>
            </a:extLst>
          </p:cNvPr>
          <p:cNvGrpSpPr/>
          <p:nvPr/>
        </p:nvGrpSpPr>
        <p:grpSpPr>
          <a:xfrm>
            <a:off x="3616393" y="1152609"/>
            <a:ext cx="5188306" cy="4372585"/>
            <a:chOff x="3616393" y="1152609"/>
            <a:chExt cx="5188306" cy="4372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406145-3BBB-488A-2243-BA7A98DA8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195" r="68"/>
            <a:stretch/>
          </p:blipFill>
          <p:spPr>
            <a:xfrm>
              <a:off x="3616393" y="1152609"/>
              <a:ext cx="5188306" cy="4372585"/>
            </a:xfrm>
            <a:prstGeom prst="round2DiagRect">
              <a:avLst>
                <a:gd name="adj1" fmla="val 15215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533173-5AD4-1B47-9876-99DEEC51297A}"/>
                </a:ext>
              </a:extLst>
            </p:cNvPr>
            <p:cNvSpPr txBox="1"/>
            <p:nvPr/>
          </p:nvSpPr>
          <p:spPr>
            <a:xfrm>
              <a:off x="6016634" y="3083707"/>
              <a:ext cx="779843" cy="292388"/>
            </a:xfrm>
            <a:prstGeom prst="rect">
              <a:avLst/>
            </a:prstGeom>
            <a:solidFill>
              <a:srgbClr val="2F984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55.2%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EB1E88-13CC-DA0B-714A-315E720DE519}"/>
                </a:ext>
              </a:extLst>
            </p:cNvPr>
            <p:cNvSpPr txBox="1"/>
            <p:nvPr/>
          </p:nvSpPr>
          <p:spPr>
            <a:xfrm>
              <a:off x="6946724" y="3083707"/>
              <a:ext cx="779843" cy="292388"/>
            </a:xfrm>
            <a:prstGeom prst="rect">
              <a:avLst/>
            </a:prstGeom>
            <a:solidFill>
              <a:srgbClr val="D3EEC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15.9%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5FFFE-8C0A-E285-65EF-C95898250F45}"/>
                </a:ext>
              </a:extLst>
            </p:cNvPr>
            <p:cNvSpPr txBox="1"/>
            <p:nvPr/>
          </p:nvSpPr>
          <p:spPr>
            <a:xfrm>
              <a:off x="7893959" y="3091327"/>
              <a:ext cx="779843" cy="292388"/>
            </a:xfrm>
            <a:prstGeom prst="rect">
              <a:avLst/>
            </a:prstGeom>
            <a:solidFill>
              <a:srgbClr val="F3FA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2.4%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D931B5-BC25-CA4E-12ED-85F7DB6BF69C}"/>
                </a:ext>
              </a:extLst>
            </p:cNvPr>
            <p:cNvSpPr txBox="1"/>
            <p:nvPr/>
          </p:nvSpPr>
          <p:spPr>
            <a:xfrm>
              <a:off x="5086543" y="3083707"/>
              <a:ext cx="779843" cy="292388"/>
            </a:xfrm>
            <a:prstGeom prst="rect">
              <a:avLst/>
            </a:prstGeom>
            <a:solidFill>
              <a:srgbClr val="B2E0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25.3%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662F71-8358-8796-CB32-84E9A40E3ABE}"/>
                </a:ext>
              </a:extLst>
            </p:cNvPr>
            <p:cNvSpPr txBox="1"/>
            <p:nvPr/>
          </p:nvSpPr>
          <p:spPr>
            <a:xfrm>
              <a:off x="4137402" y="3083707"/>
              <a:ext cx="779843" cy="292388"/>
            </a:xfrm>
            <a:prstGeom prst="rect">
              <a:avLst/>
            </a:prstGeom>
            <a:solidFill>
              <a:srgbClr val="F6FCF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0.9%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C2C498-0EB2-2675-E563-95E907709223}"/>
                </a:ext>
              </a:extLst>
            </p:cNvPr>
            <p:cNvSpPr txBox="1"/>
            <p:nvPr/>
          </p:nvSpPr>
          <p:spPr>
            <a:xfrm>
              <a:off x="6016634" y="2339789"/>
              <a:ext cx="779843" cy="292388"/>
            </a:xfrm>
            <a:prstGeom prst="rect">
              <a:avLst/>
            </a:prstGeom>
            <a:solidFill>
              <a:srgbClr val="D7EFD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14.6%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84FF2C-B2C1-C7AC-2294-4273D04DA4AF}"/>
                </a:ext>
              </a:extLst>
            </p:cNvPr>
            <p:cNvSpPr txBox="1"/>
            <p:nvPr/>
          </p:nvSpPr>
          <p:spPr>
            <a:xfrm>
              <a:off x="6946724" y="2339789"/>
              <a:ext cx="779843" cy="292388"/>
            </a:xfrm>
            <a:prstGeom prst="rect">
              <a:avLst/>
            </a:prstGeom>
            <a:solidFill>
              <a:srgbClr val="F1FAE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3.3%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C1869B-2CA2-706E-F8DA-DB812B8612E1}"/>
                </a:ext>
              </a:extLst>
            </p:cNvPr>
            <p:cNvSpPr txBox="1"/>
            <p:nvPr/>
          </p:nvSpPr>
          <p:spPr>
            <a:xfrm>
              <a:off x="7893959" y="2347409"/>
              <a:ext cx="779843" cy="292388"/>
            </a:xfrm>
            <a:prstGeom prst="rect">
              <a:avLst/>
            </a:prstGeom>
            <a:solidFill>
              <a:srgbClr val="F5FBF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1.1%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15F08D-194A-DD24-2271-55ACF7425DFB}"/>
                </a:ext>
              </a:extLst>
            </p:cNvPr>
            <p:cNvSpPr txBox="1"/>
            <p:nvPr/>
          </p:nvSpPr>
          <p:spPr>
            <a:xfrm>
              <a:off x="5086543" y="2339789"/>
              <a:ext cx="779843" cy="292388"/>
            </a:xfrm>
            <a:prstGeom prst="rect">
              <a:avLst/>
            </a:prstGeom>
            <a:solidFill>
              <a:srgbClr val="16803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63.1%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067CD1-4E9C-B0BB-3617-A478B733B059}"/>
                </a:ext>
              </a:extLst>
            </p:cNvPr>
            <p:cNvSpPr txBox="1"/>
            <p:nvPr/>
          </p:nvSpPr>
          <p:spPr>
            <a:xfrm>
              <a:off x="4137402" y="2339789"/>
              <a:ext cx="779843" cy="292388"/>
            </a:xfrm>
            <a:prstGeom prst="rect">
              <a:avLst/>
            </a:prstGeom>
            <a:solidFill>
              <a:srgbClr val="CFECC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17.3%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4D44AB-2865-DCA1-36E3-6D46B0510BD8}"/>
                </a:ext>
              </a:extLst>
            </p:cNvPr>
            <p:cNvSpPr txBox="1"/>
            <p:nvPr/>
          </p:nvSpPr>
          <p:spPr>
            <a:xfrm>
              <a:off x="6016634" y="4581068"/>
              <a:ext cx="779843" cy="292388"/>
            </a:xfrm>
            <a:prstGeom prst="rect">
              <a:avLst/>
            </a:prstGeom>
            <a:solidFill>
              <a:srgbClr val="E6F5E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9.5%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43A3B9-B0E5-5248-A082-19F006CA0E2C}"/>
                </a:ext>
              </a:extLst>
            </p:cNvPr>
            <p:cNvSpPr txBox="1"/>
            <p:nvPr/>
          </p:nvSpPr>
          <p:spPr>
            <a:xfrm>
              <a:off x="6946724" y="4581068"/>
              <a:ext cx="779843" cy="292388"/>
            </a:xfrm>
            <a:prstGeom prst="rect">
              <a:avLst/>
            </a:prstGeom>
            <a:solidFill>
              <a:srgbClr val="70C2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40.5%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1805F1-2C44-0103-65C0-C5C11A3641EC}"/>
                </a:ext>
              </a:extLst>
            </p:cNvPr>
            <p:cNvSpPr txBox="1"/>
            <p:nvPr/>
          </p:nvSpPr>
          <p:spPr>
            <a:xfrm>
              <a:off x="7893959" y="4588688"/>
              <a:ext cx="779843" cy="292388"/>
            </a:xfrm>
            <a:prstGeom prst="rect">
              <a:avLst/>
            </a:prstGeom>
            <a:solidFill>
              <a:srgbClr val="48AE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48.3%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1D6D0F-464A-C0AC-0742-97FBE8A11E47}"/>
                </a:ext>
              </a:extLst>
            </p:cNvPr>
            <p:cNvSpPr txBox="1"/>
            <p:nvPr/>
          </p:nvSpPr>
          <p:spPr>
            <a:xfrm>
              <a:off x="5086543" y="4581068"/>
              <a:ext cx="779843" cy="292388"/>
            </a:xfrm>
            <a:prstGeom prst="rect">
              <a:avLst/>
            </a:prstGeom>
            <a:solidFill>
              <a:srgbClr val="F5FBF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1.1%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084845-757D-4872-4931-2536738F9256}"/>
                </a:ext>
              </a:extLst>
            </p:cNvPr>
            <p:cNvSpPr txBox="1"/>
            <p:nvPr/>
          </p:nvSpPr>
          <p:spPr>
            <a:xfrm>
              <a:off x="4137402" y="4581068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0.3%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9D604E-AC7F-ECBC-F2CE-E77B49931DFA}"/>
                </a:ext>
              </a:extLst>
            </p:cNvPr>
            <p:cNvSpPr txBox="1"/>
            <p:nvPr/>
          </p:nvSpPr>
          <p:spPr>
            <a:xfrm>
              <a:off x="6016634" y="3827625"/>
              <a:ext cx="779843" cy="292388"/>
            </a:xfrm>
            <a:prstGeom prst="rect">
              <a:avLst/>
            </a:prstGeom>
            <a:solidFill>
              <a:srgbClr val="9FD89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30.3%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D3990D-FFFA-E842-6C24-7410D8D08ED3}"/>
                </a:ext>
              </a:extLst>
            </p:cNvPr>
            <p:cNvSpPr txBox="1"/>
            <p:nvPr/>
          </p:nvSpPr>
          <p:spPr>
            <a:xfrm>
              <a:off x="6946724" y="3827625"/>
              <a:ext cx="779843" cy="292388"/>
            </a:xfrm>
            <a:prstGeom prst="rect">
              <a:avLst/>
            </a:prstGeom>
            <a:solidFill>
              <a:srgbClr val="4BB06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47.4%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98F469-09A6-4849-F163-D4A1302BA632}"/>
                </a:ext>
              </a:extLst>
            </p:cNvPr>
            <p:cNvSpPr txBox="1"/>
            <p:nvPr/>
          </p:nvSpPr>
          <p:spPr>
            <a:xfrm>
              <a:off x="7893959" y="3835245"/>
              <a:ext cx="779843" cy="292388"/>
            </a:xfrm>
            <a:prstGeom prst="rect">
              <a:avLst/>
            </a:prstGeom>
            <a:solidFill>
              <a:srgbClr val="CCEBC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18.1%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BA72CD-F230-A840-54C5-88AA5784784D}"/>
                </a:ext>
              </a:extLst>
            </p:cNvPr>
            <p:cNvSpPr txBox="1"/>
            <p:nvPr/>
          </p:nvSpPr>
          <p:spPr>
            <a:xfrm>
              <a:off x="5086543" y="3827625"/>
              <a:ext cx="779843" cy="292388"/>
            </a:xfrm>
            <a:prstGeom prst="rect">
              <a:avLst/>
            </a:prstGeom>
            <a:solidFill>
              <a:srgbClr val="F0F9E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3.9%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5F2CF7-3A4C-3EBF-CB84-1045B1B4687B}"/>
                </a:ext>
              </a:extLst>
            </p:cNvPr>
            <p:cNvSpPr txBox="1"/>
            <p:nvPr/>
          </p:nvSpPr>
          <p:spPr>
            <a:xfrm>
              <a:off x="4137402" y="3827625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0.3%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409268-E802-09AA-4811-C4663403D8B8}"/>
                </a:ext>
              </a:extLst>
            </p:cNvPr>
            <p:cNvSpPr txBox="1"/>
            <p:nvPr/>
          </p:nvSpPr>
          <p:spPr>
            <a:xfrm>
              <a:off x="6016634" y="1595871"/>
              <a:ext cx="779843" cy="292388"/>
            </a:xfrm>
            <a:prstGeom prst="rect">
              <a:avLst/>
            </a:prstGeom>
            <a:solidFill>
              <a:srgbClr val="F5FB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1.2%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3D3227-1970-7796-FEB8-D941FB9A6F21}"/>
                </a:ext>
              </a:extLst>
            </p:cNvPr>
            <p:cNvSpPr txBox="1"/>
            <p:nvPr/>
          </p:nvSpPr>
          <p:spPr>
            <a:xfrm>
              <a:off x="6946724" y="1595871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A1D69E-F3FA-7C35-9A6C-3893E18C467F}"/>
                </a:ext>
              </a:extLst>
            </p:cNvPr>
            <p:cNvSpPr txBox="1"/>
            <p:nvPr/>
          </p:nvSpPr>
          <p:spPr>
            <a:xfrm>
              <a:off x="7893959" y="1603491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500"/>
              </a:lvl1pPr>
            </a:lstStyle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0.0%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1C9CE7-0A44-DE50-D80A-B7780D833E61}"/>
                </a:ext>
              </a:extLst>
            </p:cNvPr>
            <p:cNvSpPr txBox="1"/>
            <p:nvPr/>
          </p:nvSpPr>
          <p:spPr>
            <a:xfrm>
              <a:off x="5086543" y="1595871"/>
              <a:ext cx="779843" cy="292388"/>
            </a:xfrm>
            <a:prstGeom prst="rect">
              <a:avLst/>
            </a:prstGeom>
            <a:solidFill>
              <a:srgbClr val="CAEAC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19.0%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B1B73B-B9F9-CEFC-93E6-B7C3EA6224D7}"/>
                </a:ext>
              </a:extLst>
            </p:cNvPr>
            <p:cNvSpPr txBox="1"/>
            <p:nvPr/>
          </p:nvSpPr>
          <p:spPr>
            <a:xfrm>
              <a:off x="4137402" y="1595871"/>
              <a:ext cx="779843" cy="292388"/>
            </a:xfrm>
            <a:prstGeom prst="rect">
              <a:avLst/>
            </a:prstGeom>
            <a:solidFill>
              <a:srgbClr val="00441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79.2%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27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4DA35-8878-F549-BF95-17F09BA295AB}"/>
              </a:ext>
            </a:extLst>
          </p:cNvPr>
          <p:cNvGrpSpPr/>
          <p:nvPr/>
        </p:nvGrpSpPr>
        <p:grpSpPr>
          <a:xfrm>
            <a:off x="3692594" y="975871"/>
            <a:ext cx="8067996" cy="3216193"/>
            <a:chOff x="3616393" y="1152607"/>
            <a:chExt cx="10968871" cy="43725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39D55F-FC15-E0EC-2895-BF9A5A53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0034"/>
            <a:stretch/>
          </p:blipFill>
          <p:spPr>
            <a:xfrm>
              <a:off x="3616393" y="1152608"/>
              <a:ext cx="5188306" cy="4372585"/>
            </a:xfrm>
            <a:prstGeom prst="round2DiagRect">
              <a:avLst>
                <a:gd name="adj1" fmla="val 15215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A08364-F006-A54C-9BCC-879A2441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195" r="68"/>
            <a:stretch/>
          </p:blipFill>
          <p:spPr>
            <a:xfrm>
              <a:off x="9396958" y="1152607"/>
              <a:ext cx="5188306" cy="4372585"/>
            </a:xfrm>
            <a:prstGeom prst="round2DiagRect">
              <a:avLst>
                <a:gd name="adj1" fmla="val 15215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DBFF6E7-2B8C-22CE-0EC5-DFDBF4ED8D44}"/>
              </a:ext>
            </a:extLst>
          </p:cNvPr>
          <p:cNvSpPr txBox="1"/>
          <p:nvPr/>
        </p:nvSpPr>
        <p:spPr>
          <a:xfrm>
            <a:off x="3692594" y="4339357"/>
            <a:ext cx="8067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Random guessing:  20.00%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Average accuracy:  58.64%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Majority vote accur:  74.47%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Within one year acc:  95.18%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D0D09F-A4EA-45B7-0192-7F73E20D050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Average human accuracy is ~60%, but the accuracy needed for research is 80%.</a:t>
            </a:r>
          </a:p>
        </p:txBody>
      </p:sp>
    </p:spTree>
    <p:extLst>
      <p:ext uri="{BB962C8B-B14F-4D97-AF65-F5344CB8AC3E}">
        <p14:creationId xmlns:p14="http://schemas.microsoft.com/office/powerpoint/2010/main" val="416061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Standardization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A812E0-7F8C-3FFE-B427-AF7D35840ADE}"/>
              </a:ext>
            </a:extLst>
          </p:cNvPr>
          <p:cNvSpPr txBox="1"/>
          <p:nvPr/>
        </p:nvSpPr>
        <p:spPr>
          <a:xfrm>
            <a:off x="1141832" y="2704864"/>
            <a:ext cx="41528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ML models expect squared input</a:t>
            </a:r>
            <a:br>
              <a:rPr lang="en-US" sz="1500" dirty="0"/>
            </a:br>
            <a:r>
              <a:rPr lang="en-US" sz="1500" dirty="0"/>
              <a:t>(ex. ResNet expects 224x224)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Similarly, images in the dataset are cropped to a square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The crop aims to include as much of the deer as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Only body contours matter in the crop; antlers / background are not considered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EE0638-EF02-04B8-AC8E-E624BA0944A6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0CC79AD-036F-EED0-8483-5860D193899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49915-65F5-B5F4-BAFE-48B1413B60CE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94CA7AC-DC2E-26C6-C0DF-5822C37504D4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A0F7B36-48B9-A511-1892-B87AD23A1E9E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DA75D98-39C2-BE3B-766A-A8DDBEC068BE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A519870-79C2-35CD-0D1E-098839954694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E89BCD9-F99F-4640-7748-132A88DCB931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9DB532-35AB-9A54-6C0F-419C3CBA2C1E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pic>
        <p:nvPicPr>
          <p:cNvPr id="19" name="Picture 18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6626C68A-1AA6-AB71-68D2-3CB911735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5874983" y="2184490"/>
            <a:ext cx="3215931" cy="224616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1488E9-C9AF-E798-5A6C-CE9E5ADE196E}"/>
              </a:ext>
            </a:extLst>
          </p:cNvPr>
          <p:cNvSpPr/>
          <p:nvPr/>
        </p:nvSpPr>
        <p:spPr>
          <a:xfrm>
            <a:off x="6287681" y="2184490"/>
            <a:ext cx="2246161" cy="2246161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ECDD27-9C8F-0E55-3B30-AF2DDB79A5E2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>
            <a:off x="7482949" y="4430651"/>
            <a:ext cx="8736" cy="284684"/>
          </a:xfrm>
          <a:prstGeom prst="straightConnector1">
            <a:avLst/>
          </a:prstGeom>
          <a:ln w="476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46E792-2046-ADEC-8EC6-9FA263F074DB}"/>
              </a:ext>
            </a:extLst>
          </p:cNvPr>
          <p:cNvSpPr txBox="1"/>
          <p:nvPr/>
        </p:nvSpPr>
        <p:spPr>
          <a:xfrm>
            <a:off x="5878995" y="6546598"/>
            <a:ext cx="321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250116_241016_VA_2p5_NDA.png</a:t>
            </a:r>
          </a:p>
        </p:txBody>
      </p:sp>
      <p:pic>
        <p:nvPicPr>
          <p:cNvPr id="4" name="Picture 3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01D4D915-6067-77D2-442F-5ACA148505A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6600145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4490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616</TotalTime>
  <Words>1777</Words>
  <Application>Microsoft Office PowerPoint</Application>
  <PresentationFormat>Widescreen</PresentationFormat>
  <Paragraphs>276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Arial</vt:lpstr>
      <vt:lpstr>Century Gothic</vt:lpstr>
      <vt:lpstr>Courier New</vt:lpstr>
      <vt:lpstr>Georgia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56</cp:revision>
  <dcterms:created xsi:type="dcterms:W3CDTF">2025-09-25T11:19:30Z</dcterms:created>
  <dcterms:modified xsi:type="dcterms:W3CDTF">2025-10-23T11:34:45Z</dcterms:modified>
</cp:coreProperties>
</file>